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avi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6"/>
  </p:notesMasterIdLst>
  <p:sldIdLst>
    <p:sldId id="257" r:id="rId2"/>
    <p:sldId id="338" r:id="rId3"/>
    <p:sldId id="259" r:id="rId4"/>
    <p:sldId id="260" r:id="rId5"/>
    <p:sldId id="263" r:id="rId6"/>
    <p:sldId id="361" r:id="rId7"/>
    <p:sldId id="356" r:id="rId8"/>
    <p:sldId id="311" r:id="rId9"/>
    <p:sldId id="327" r:id="rId10"/>
    <p:sldId id="340" r:id="rId11"/>
    <p:sldId id="325" r:id="rId12"/>
    <p:sldId id="333" r:id="rId13"/>
    <p:sldId id="300" r:id="rId14"/>
    <p:sldId id="350" r:id="rId15"/>
    <p:sldId id="359" r:id="rId16"/>
    <p:sldId id="358" r:id="rId17"/>
    <p:sldId id="357" r:id="rId18"/>
    <p:sldId id="348" r:id="rId19"/>
    <p:sldId id="360" r:id="rId20"/>
    <p:sldId id="354" r:id="rId21"/>
    <p:sldId id="341" r:id="rId22"/>
    <p:sldId id="294" r:id="rId23"/>
    <p:sldId id="289" r:id="rId24"/>
    <p:sldId id="290" r:id="rId25"/>
    <p:sldId id="278" r:id="rId26"/>
    <p:sldId id="297" r:id="rId27"/>
    <p:sldId id="280" r:id="rId28"/>
    <p:sldId id="355" r:id="rId29"/>
    <p:sldId id="353" r:id="rId30"/>
    <p:sldId id="351" r:id="rId31"/>
    <p:sldId id="343" r:id="rId32"/>
    <p:sldId id="282" r:id="rId33"/>
    <p:sldId id="283" r:id="rId34"/>
    <p:sldId id="284" r:id="rId3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00"/>
    <a:srgbClr val="FBD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60"/>
  </p:normalViewPr>
  <p:slideViewPr>
    <p:cSldViewPr>
      <p:cViewPr varScale="1">
        <p:scale>
          <a:sx n="102" d="100"/>
          <a:sy n="102" d="100"/>
        </p:scale>
        <p:origin x="-190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AF42B-816D-4424-A3C8-E3898B515C21}" type="datetimeFigureOut">
              <a:rPr lang="en-US" smtClean="0"/>
              <a:t>6/28/2016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99A5A-6AFB-4E27-8264-B948FEB8F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5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Why do you show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80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Ne pozabt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27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Zvad loewe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92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Why do you show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80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Povad ta</a:t>
            </a:r>
            <a:r>
              <a:rPr lang="sl-SI" baseline="0" dirty="0"/>
              <a:t>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575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Uvod</a:t>
            </a:r>
            <a:r>
              <a:rPr lang="sl-SI" baseline="0" dirty="0"/>
              <a:t> v 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399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CiT v PT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54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Ne pozabit</a:t>
            </a:r>
            <a:r>
              <a:rPr lang="sl-SI" baseline="0" dirty="0"/>
              <a:t> na ta slajd.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414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Ne pozabit</a:t>
            </a:r>
            <a:r>
              <a:rPr lang="sl-SI" baseline="0" dirty="0"/>
              <a:t> na ta slajd.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41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04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Uvod?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13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C00000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 dirty="0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 dirty="0"/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87059" name="Rectangle 1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5" name="Fußzeilenplatzhalter 3"/>
          <p:cNvSpPr txBox="1">
            <a:spLocks/>
          </p:cNvSpPr>
          <p:nvPr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28.06.2016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Fachbereich Physik </a:t>
            </a:r>
            <a:r>
              <a:rPr kumimoji="0" lang="sl-SI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| GSI </a:t>
            </a:r>
            <a:r>
              <a:rPr kumimoji="0" lang="sl-SI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|  K. Anderle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83" y="6395057"/>
            <a:ext cx="1313730" cy="4183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C00000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28.06.2016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Fachbereich Physik  | GSI  |  K. Anderle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83" y="6395057"/>
            <a:ext cx="1313730" cy="41831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None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8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358775" y="1916832"/>
            <a:ext cx="6642117" cy="477118"/>
          </a:xfrm>
        </p:spPr>
        <p:txBody>
          <a:bodyPr/>
          <a:lstStyle/>
          <a:p>
            <a:r>
              <a:rPr lang="sl-SI" dirty="0"/>
              <a:t>Kristjan Anderle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1283866"/>
          </a:xfrm>
        </p:spPr>
        <p:txBody>
          <a:bodyPr/>
          <a:lstStyle/>
          <a:p>
            <a:r>
              <a:rPr lang="en-US" dirty="0"/>
              <a:t>In Silico Comparison of Photons versus Carbon Ions in Single Fraction Therapy</a:t>
            </a:r>
            <a:r>
              <a:rPr lang="sl-SI" dirty="0"/>
              <a:t/>
            </a:r>
            <a:br>
              <a:rPr lang="sl-SI" dirty="0"/>
            </a:br>
            <a:r>
              <a:rPr lang="en-US" dirty="0"/>
              <a:t>of Lung Cancer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7" r="17149" b="43262"/>
          <a:stretch/>
        </p:blipFill>
        <p:spPr>
          <a:xfrm>
            <a:off x="1835696" y="2518493"/>
            <a:ext cx="5328592" cy="37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0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b="1" u="sng" dirty="0"/>
              <a:t>Lung Cancer Patients – Cohort 1</a:t>
            </a:r>
            <a:endParaRPr lang="en-US" b="1" u="sng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Cohort 2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96988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</a:t>
            </a:r>
            <a:r>
              <a:rPr lang="sl-SI" dirty="0"/>
              <a:t>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700808"/>
            <a:ext cx="7525594" cy="44428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 patients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26 tumors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tumor 1 x 24 </a:t>
            </a:r>
            <a:r>
              <a:rPr lang="en-US" dirty="0" err="1"/>
              <a:t>Gy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volume: 2.9 (range, 0.4 – 139) cm</a:t>
            </a:r>
            <a:r>
              <a:rPr lang="en-US" baseline="30000" dirty="0"/>
              <a:t>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motion</a:t>
            </a:r>
            <a:r>
              <a:rPr lang="sl-SI" dirty="0"/>
              <a:t> amplitude</a:t>
            </a:r>
            <a:r>
              <a:rPr lang="en-US" dirty="0"/>
              <a:t>:  3.1 (range, 0.1 – 12) mm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81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 Treatment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700808"/>
            <a:ext cx="6642117" cy="44428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Single field uniform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10 dose calculations per patient</a:t>
            </a:r>
            <a:r>
              <a:rPr lang="sl-SI" dirty="0"/>
              <a:t>:</a:t>
            </a:r>
            <a:endParaRPr lang="en-US" dirty="0"/>
          </a:p>
          <a:p>
            <a:pPr marL="881063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Without motion, static (2x)</a:t>
            </a:r>
          </a:p>
          <a:p>
            <a:pPr marL="881063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With motion, without compensation, 4D-interplay (4x)</a:t>
            </a:r>
          </a:p>
          <a:p>
            <a:pPr marL="881063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With motion, with compensation, 4D-rescanning (4x)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Plan </a:t>
            </a:r>
            <a:r>
              <a:rPr lang="sl-SI" dirty="0"/>
              <a:t>Examples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775" y="1628800"/>
            <a:ext cx="8557338" cy="34563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23728" y="517678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660232" y="51767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935" y="5546120"/>
            <a:ext cx="2035113" cy="6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4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Plan </a:t>
            </a:r>
            <a:r>
              <a:rPr lang="sl-SI" dirty="0"/>
              <a:t>Examples</a:t>
            </a:r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>
            <a:off x="2123728" y="517678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660232" y="51767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16832"/>
            <a:ext cx="8802513" cy="3096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935" y="5546120"/>
            <a:ext cx="2035113" cy="6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5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620000"/>
            <a:ext cx="8244448" cy="4479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difference in tumor dose between SBRT and static PT</a:t>
            </a:r>
            <a:r>
              <a:rPr lang="sl-SI" dirty="0"/>
              <a:t> (3D)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to Tumors</a:t>
            </a:r>
            <a:endParaRPr 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9"/>
          <a:stretch/>
        </p:blipFill>
        <p:spPr bwMode="auto">
          <a:xfrm>
            <a:off x="2123728" y="3068961"/>
            <a:ext cx="473398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5045567" y="3122726"/>
            <a:ext cx="1594543" cy="306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5025009" y="3164342"/>
            <a:ext cx="0" cy="2849305"/>
          </a:xfrm>
          <a:prstGeom prst="line">
            <a:avLst/>
          </a:prstGeom>
          <a:ln w="63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5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620000"/>
            <a:ext cx="8244448" cy="4479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difference in tumor dose between SBRT and static PT</a:t>
            </a:r>
            <a:r>
              <a:rPr lang="sl-SI" dirty="0"/>
              <a:t> (3D)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Without motion compensation the tumor dose is too low (4D interplay</a:t>
            </a:r>
            <a:r>
              <a:rPr lang="sl-SI" dirty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to Tumors</a:t>
            </a:r>
            <a:endParaRPr 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9"/>
          <a:stretch/>
        </p:blipFill>
        <p:spPr bwMode="auto">
          <a:xfrm>
            <a:off x="2123728" y="3068961"/>
            <a:ext cx="473398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5868144" y="3122726"/>
            <a:ext cx="771966" cy="306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5868144" y="3164342"/>
            <a:ext cx="0" cy="2849305"/>
          </a:xfrm>
          <a:prstGeom prst="line">
            <a:avLst/>
          </a:prstGeom>
          <a:ln w="63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51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620000"/>
            <a:ext cx="8244448" cy="4479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difference in tumor dose between SBRT and static PT</a:t>
            </a:r>
            <a:r>
              <a:rPr lang="sl-SI" dirty="0"/>
              <a:t> (3D)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Without motion compensation the tumor dose is too low (4D interplay)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Rescanning mitigates tumor motion sufficiently</a:t>
            </a:r>
            <a:r>
              <a:rPr lang="sl-SI" dirty="0"/>
              <a:t> (4D rescan)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to Tumors</a:t>
            </a:r>
            <a:endParaRPr lang="de-DE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9"/>
          <a:stretch/>
        </p:blipFill>
        <p:spPr bwMode="auto">
          <a:xfrm>
            <a:off x="2123728" y="3068961"/>
            <a:ext cx="473398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6059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- Dose to Critical Organs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33" y="1628800"/>
            <a:ext cx="6417647" cy="447992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848" y="3284984"/>
            <a:ext cx="2040632" cy="13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9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Average </a:t>
            </a:r>
            <a:r>
              <a:rPr lang="sl-SI" dirty="0" smtClean="0"/>
              <a:t>Heart</a:t>
            </a:r>
            <a:r>
              <a:rPr lang="de-DE" dirty="0" smtClean="0"/>
              <a:t> V5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5517232"/>
            <a:ext cx="5436136" cy="8640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RTOG trial showed correlation between </a:t>
            </a:r>
            <a:r>
              <a:rPr lang="de-DE" dirty="0" smtClean="0"/>
              <a:t>h</a:t>
            </a:r>
            <a:r>
              <a:rPr lang="sl-SI" dirty="0" smtClean="0"/>
              <a:t>igher </a:t>
            </a:r>
            <a:r>
              <a:rPr lang="sl-SI" dirty="0"/>
              <a:t>heart (V5) dose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sl-SI" dirty="0" smtClean="0"/>
              <a:t>higher </a:t>
            </a:r>
            <a:r>
              <a:rPr lang="en-US" dirty="0" smtClean="0"/>
              <a:t>mortality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sz="1600" dirty="0"/>
          </a:p>
          <a:p>
            <a:pPr marL="0" indent="0"/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1506718" y="1658576"/>
            <a:ext cx="6346585" cy="3921024"/>
            <a:chOff x="1507232" y="2348880"/>
            <a:chExt cx="6346585" cy="3921024"/>
          </a:xfrm>
        </p:grpSpPr>
        <p:sp>
          <p:nvSpPr>
            <p:cNvPr id="10" name="TextBox 9"/>
            <p:cNvSpPr txBox="1"/>
            <p:nvPr/>
          </p:nvSpPr>
          <p:spPr>
            <a:xfrm>
              <a:off x="2339781" y="2348880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b="1" dirty="0"/>
                <a:t>SBRT</a:t>
              </a:r>
              <a:endParaRPr lang="de-DE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33662" y="234888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b="1" dirty="0"/>
                <a:t>PT</a:t>
              </a:r>
              <a:endParaRPr lang="de-DE" b="1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232" y="2718212"/>
              <a:ext cx="2416695" cy="3551692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/>
            <p:nvPr/>
          </p:nvCxnSpPr>
          <p:spPr>
            <a:xfrm flipH="1" flipV="1">
              <a:off x="2987824" y="5301208"/>
              <a:ext cx="759921" cy="2264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409945" y="5019836"/>
              <a:ext cx="723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dirty="0"/>
                <a:t>55%</a:t>
              </a:r>
              <a:endParaRPr lang="en-US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2716704"/>
              <a:ext cx="2417721" cy="35532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416826" y="5723964"/>
              <a:ext cx="747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dirty="0"/>
                <a:t>7.6%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47864" y="5204502"/>
              <a:ext cx="26642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l-SI" dirty="0"/>
                <a:t>Volume reciving 5</a:t>
              </a:r>
              <a:r>
                <a:rPr lang="sl-SI" dirty="0" smtClean="0"/>
                <a:t>%</a:t>
              </a:r>
              <a:r>
                <a:rPr lang="de-DE" dirty="0" smtClean="0"/>
                <a:t> </a:t>
              </a:r>
              <a:r>
                <a:rPr lang="sl-SI" dirty="0" smtClean="0"/>
                <a:t>dose</a:t>
              </a:r>
              <a:r>
                <a:rPr lang="sl-SI" dirty="0" smtClean="0"/>
                <a:t> </a:t>
              </a:r>
              <a:r>
                <a:rPr lang="sl-SI" dirty="0"/>
                <a:t>(1.2 Gy</a:t>
              </a:r>
              <a:r>
                <a:rPr lang="sl-SI" dirty="0" smtClean="0"/>
                <a:t>)</a:t>
              </a:r>
              <a:endParaRPr lang="en-US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5508104" y="5623289"/>
              <a:ext cx="908722" cy="2275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/>
          <p:cNvSpPr/>
          <p:nvPr/>
        </p:nvSpPr>
        <p:spPr>
          <a:xfrm>
            <a:off x="5613290" y="6021288"/>
            <a:ext cx="3530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sz="1400" dirty="0"/>
              <a:t>(Bradley, JD et al, Lancet Oncology, 2015)</a:t>
            </a:r>
            <a:endParaRPr lang="sl-SI" sz="1400" dirty="0"/>
          </a:p>
        </p:txBody>
      </p:sp>
    </p:spTree>
    <p:extLst>
      <p:ext uri="{BB962C8B-B14F-4D97-AF65-F5344CB8AC3E}">
        <p14:creationId xmlns:p14="http://schemas.microsoft.com/office/powerpoint/2010/main" val="204026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u="sng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Cohort 1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Cohort 2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16811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Dose to the Heart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620000"/>
            <a:ext cx="8100432" cy="4479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Higher heart (V5) dose was </a:t>
            </a:r>
            <a:r>
              <a:rPr lang="sl-SI" dirty="0" smtClean="0"/>
              <a:t>correlated </a:t>
            </a:r>
            <a:r>
              <a:rPr lang="sl-SI" dirty="0"/>
              <a:t>to higher mortality 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sz="1600" dirty="0"/>
          </a:p>
          <a:p>
            <a:pPr marL="0" indent="0"/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339781" y="234888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233662" y="23488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32" y="2718212"/>
            <a:ext cx="2416695" cy="3551692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 flipV="1">
            <a:off x="2987824" y="5301208"/>
            <a:ext cx="759921" cy="2264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09945" y="5019836"/>
            <a:ext cx="72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55%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716704"/>
            <a:ext cx="2417721" cy="3553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16826" y="5723964"/>
            <a:ext cx="74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7.6%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47864" y="5204502"/>
            <a:ext cx="2664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dirty="0"/>
              <a:t>Volume reciving 5</a:t>
            </a:r>
            <a:r>
              <a:rPr lang="sl-SI" dirty="0" smtClean="0"/>
              <a:t>%</a:t>
            </a:r>
            <a:r>
              <a:rPr lang="de-DE" dirty="0" smtClean="0"/>
              <a:t> </a:t>
            </a:r>
            <a:r>
              <a:rPr lang="sl-SI" dirty="0" smtClean="0"/>
              <a:t>dose</a:t>
            </a:r>
            <a:r>
              <a:rPr lang="sl-SI" dirty="0" smtClean="0"/>
              <a:t> </a:t>
            </a:r>
            <a:r>
              <a:rPr lang="sl-SI" dirty="0"/>
              <a:t>(1.2 Gy</a:t>
            </a:r>
            <a:r>
              <a:rPr lang="sl-SI" dirty="0" smtClean="0"/>
              <a:t>)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508104" y="5623289"/>
            <a:ext cx="908722" cy="227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61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Cohort 1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b="1" u="sng" dirty="0"/>
              <a:t>Lung Cancer Patients – Cohort 2</a:t>
            </a:r>
            <a:endParaRPr lang="en-US" b="1" u="sng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203860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0000" y="1620000"/>
            <a:ext cx="8028424" cy="4479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8 patients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24 tumors</a:t>
            </a:r>
          </a:p>
          <a:p>
            <a:pPr marL="881063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3 tumors in 2 patients received 3 x 9 </a:t>
            </a:r>
            <a:r>
              <a:rPr lang="en-US" sz="1600" dirty="0" err="1"/>
              <a:t>Gy</a:t>
            </a:r>
            <a:endParaRPr lang="en-US" sz="1600" dirty="0"/>
          </a:p>
          <a:p>
            <a:pPr marL="881063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1 tumor received 5 x 7 </a:t>
            </a:r>
            <a:r>
              <a:rPr lang="en-US" sz="1600" dirty="0" err="1"/>
              <a:t>Gy</a:t>
            </a:r>
            <a:endParaRPr lang="en-US" sz="1600" dirty="0"/>
          </a:p>
          <a:p>
            <a:pPr marL="881063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All others 1 x 24 </a:t>
            </a:r>
            <a:r>
              <a:rPr lang="en-US" sz="1600" dirty="0" err="1"/>
              <a:t>Gy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volume: 4.1 (range, 0.4 – 139) cm</a:t>
            </a:r>
            <a:r>
              <a:rPr lang="en-US" baseline="30000" dirty="0"/>
              <a:t>3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motion</a:t>
            </a:r>
            <a:r>
              <a:rPr lang="sl-SI" dirty="0"/>
              <a:t> amplitude</a:t>
            </a:r>
            <a:r>
              <a:rPr lang="en-US" dirty="0"/>
              <a:t>: 5.9 (range, 0.5 – 17)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Several critical organs in close vicinity to the tumor</a:t>
            </a:r>
          </a:p>
        </p:txBody>
      </p:sp>
    </p:spTree>
    <p:extLst>
      <p:ext uri="{BB962C8B-B14F-4D97-AF65-F5344CB8AC3E}">
        <p14:creationId xmlns:p14="http://schemas.microsoft.com/office/powerpoint/2010/main" val="429459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>
            <a:off x="1619673" y="1412777"/>
            <a:ext cx="122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Target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86782" y="1412777"/>
            <a:ext cx="122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Target 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48264" y="1412776"/>
            <a:ext cx="153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Target 1 &amp;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251194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SFUD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7504" y="4369396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IMPT (new)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0" y="1816476"/>
            <a:ext cx="2412000" cy="17604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0" y="1816476"/>
            <a:ext cx="2411760" cy="17602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42" y="1822560"/>
            <a:ext cx="2412000" cy="17604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42" y="3828800"/>
            <a:ext cx="2412000" cy="17604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0" y="3812342"/>
            <a:ext cx="2412000" cy="1760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30" y="3828800"/>
            <a:ext cx="2412000" cy="17604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5896" y="5813580"/>
            <a:ext cx="2358396" cy="52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8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 Treatment planning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Intensity modulated particle therapy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8 dose calculations per patient:</a:t>
            </a:r>
          </a:p>
          <a:p>
            <a:pPr marL="881062" lvl="3" indent="-342900">
              <a:buFont typeface="Arial" panose="020B0604020202020204" pitchFamily="34" charset="0"/>
              <a:buChar char="•"/>
            </a:pPr>
            <a:r>
              <a:rPr lang="en-US" dirty="0"/>
              <a:t>2 optimizations</a:t>
            </a:r>
            <a:endParaRPr lang="sl-SI" dirty="0"/>
          </a:p>
          <a:p>
            <a:pPr marL="881062" lvl="3" indent="-342900">
              <a:buFont typeface="Arial" panose="020B0604020202020204" pitchFamily="34" charset="0"/>
              <a:buChar char="•"/>
            </a:pPr>
            <a:r>
              <a:rPr lang="en-US" dirty="0"/>
              <a:t>All with motion and rescanning</a:t>
            </a:r>
          </a:p>
          <a:p>
            <a:pPr marL="881062" lvl="3" indent="-342900">
              <a:buFont typeface="Arial" panose="020B0604020202020204" pitchFamily="34" charset="0"/>
              <a:buChar char="•"/>
            </a:pPr>
            <a:r>
              <a:rPr lang="en-US" dirty="0"/>
              <a:t>4 breathing patterns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Dose escalation for 3 patients to 1 x 24Gy</a:t>
            </a:r>
          </a:p>
        </p:txBody>
      </p:sp>
    </p:spTree>
    <p:extLst>
      <p:ext uri="{BB962C8B-B14F-4D97-AF65-F5344CB8AC3E}">
        <p14:creationId xmlns:p14="http://schemas.microsoft.com/office/powerpoint/2010/main" val="50058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Plan </a:t>
            </a:r>
            <a:r>
              <a:rPr lang="sl-SI" dirty="0"/>
              <a:t>Examples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348880"/>
            <a:ext cx="8456637" cy="2866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1720" y="521529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79513" y="520426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513" y="1484784"/>
            <a:ext cx="2035113" cy="6953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244" y="5858593"/>
            <a:ext cx="802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All 5 targets </a:t>
            </a:r>
            <a:r>
              <a:rPr lang="en-US" dirty="0" smtClean="0"/>
              <a:t>received</a:t>
            </a:r>
            <a:r>
              <a:rPr lang="sl-SI" dirty="0" smtClean="0"/>
              <a:t> </a:t>
            </a:r>
            <a:r>
              <a:rPr lang="sl-SI" dirty="0"/>
              <a:t>planned dose with SBRT and PT (CTV D</a:t>
            </a:r>
            <a:r>
              <a:rPr lang="sl-SI" baseline="-25000" dirty="0"/>
              <a:t>99%</a:t>
            </a:r>
            <a:r>
              <a:rPr lang="sl-SI" dirty="0"/>
              <a:t> &gt; 100 %)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7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Plan </a:t>
            </a:r>
            <a:r>
              <a:rPr lang="sl-SI" dirty="0"/>
              <a:t>Examples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Box 5"/>
          <p:cNvSpPr txBox="1"/>
          <p:nvPr/>
        </p:nvSpPr>
        <p:spPr>
          <a:xfrm>
            <a:off x="2051720" y="521529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79513" y="520426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2413415"/>
            <a:ext cx="8489974" cy="277543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259632" y="3073765"/>
            <a:ext cx="2448272" cy="1519283"/>
            <a:chOff x="1259632" y="3073765"/>
            <a:chExt cx="2448272" cy="1519283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3073765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2">
                      <a:lumMod val="75000"/>
                    </a:schemeClr>
                  </a:solidFill>
                </a:rPr>
                <a:t>Heart</a:t>
              </a:r>
              <a:endParaRPr lang="de-DE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99792" y="4041892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rgbClr val="FFC000"/>
                  </a:solidFill>
                </a:rPr>
                <a:t>Stomach</a:t>
              </a:r>
              <a:endParaRPr lang="de-DE" sz="1400" dirty="0">
                <a:solidFill>
                  <a:srgbClr val="FFC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59632" y="3933056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rgbClr val="002060"/>
                  </a:solidFill>
                </a:rPr>
                <a:t>Esophagus</a:t>
              </a:r>
              <a:endParaRPr lang="de-DE" sz="1400" dirty="0">
                <a:solidFill>
                  <a:srgbClr val="00206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95736" y="4285271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bg1"/>
                  </a:solidFill>
                </a:rPr>
                <a:t>Target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68144" y="3073765"/>
            <a:ext cx="2448272" cy="1519283"/>
            <a:chOff x="1259632" y="3073765"/>
            <a:chExt cx="2448272" cy="1519283"/>
          </a:xfrm>
        </p:grpSpPr>
        <p:sp>
          <p:nvSpPr>
            <p:cNvPr id="15" name="TextBox 14"/>
            <p:cNvSpPr txBox="1"/>
            <p:nvPr/>
          </p:nvSpPr>
          <p:spPr>
            <a:xfrm>
              <a:off x="2771800" y="3073765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2">
                      <a:lumMod val="75000"/>
                    </a:schemeClr>
                  </a:solidFill>
                </a:rPr>
                <a:t>Heart</a:t>
              </a:r>
              <a:endParaRPr lang="de-DE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99792" y="4041892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rgbClr val="FFC000"/>
                  </a:solidFill>
                </a:rPr>
                <a:t>Stomach</a:t>
              </a:r>
              <a:endParaRPr lang="de-DE" sz="1400" dirty="0">
                <a:solidFill>
                  <a:srgbClr val="FFC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59632" y="3933056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rgbClr val="002060"/>
                  </a:solidFill>
                </a:rPr>
                <a:t>Esophagus</a:t>
              </a:r>
              <a:endParaRPr lang="de-DE" sz="1400" dirty="0">
                <a:solidFill>
                  <a:srgbClr val="00206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5736" y="4285271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bg1"/>
                  </a:solidFill>
                </a:rPr>
                <a:t>Target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513" y="1484784"/>
            <a:ext cx="2035113" cy="6953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27784" y="5760344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dirty="0"/>
              <a:t>Planning dose not met wiht PT </a:t>
            </a:r>
          </a:p>
          <a:p>
            <a:pPr algn="ctr"/>
            <a:r>
              <a:rPr lang="sl-SI" dirty="0"/>
              <a:t>(SBRT D</a:t>
            </a:r>
            <a:r>
              <a:rPr lang="sl-SI" baseline="-25000" dirty="0"/>
              <a:t>99%</a:t>
            </a:r>
            <a:r>
              <a:rPr lang="sl-SI" dirty="0"/>
              <a:t> = 100%, PT D</a:t>
            </a:r>
            <a:r>
              <a:rPr lang="sl-SI" baseline="-25000" dirty="0"/>
              <a:t>99%</a:t>
            </a:r>
            <a:r>
              <a:rPr lang="sl-SI" dirty="0"/>
              <a:t> = 75%, )</a:t>
            </a:r>
            <a:endParaRPr lang="en-US" dirty="0"/>
          </a:p>
        </p:txBody>
      </p:sp>
      <p:cxnSp>
        <p:nvCxnSpPr>
          <p:cNvPr id="9" name="Straight Arrow Connector 8"/>
          <p:cNvCxnSpPr>
            <a:stCxn id="20" idx="0"/>
          </p:cNvCxnSpPr>
          <p:nvPr/>
        </p:nvCxnSpPr>
        <p:spPr>
          <a:xfrm flipV="1">
            <a:off x="4716016" y="4240834"/>
            <a:ext cx="2284876" cy="1519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51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to Critical Organs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6792"/>
            <a:ext cx="6372200" cy="44218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39752" y="5824773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400" dirty="0"/>
              <a:t>Cohort I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491880" y="5821022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400" dirty="0"/>
              <a:t>Cohort II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089003" y="5821023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400" dirty="0"/>
              <a:t>Cohort I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396421" y="5824340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400" dirty="0"/>
              <a:t>Cohort II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656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Average Heart V5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75756" y="174460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493903" y="1744605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147079"/>
            <a:ext cx="2664296" cy="39155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4221088"/>
            <a:ext cx="72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81 %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147079"/>
            <a:ext cx="2665126" cy="3916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72200" y="5373216"/>
            <a:ext cx="74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8.7%</a:t>
            </a:r>
          </a:p>
        </p:txBody>
      </p:sp>
    </p:spTree>
    <p:extLst>
      <p:ext uri="{BB962C8B-B14F-4D97-AF65-F5344CB8AC3E}">
        <p14:creationId xmlns:p14="http://schemas.microsoft.com/office/powerpoint/2010/main" val="264789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Escalation</a:t>
            </a:r>
            <a:endParaRPr lang="de-D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290296"/>
            <a:ext cx="4065470" cy="2808312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4" t="2084" r="17664" b="41491"/>
          <a:stretch/>
        </p:blipFill>
        <p:spPr>
          <a:xfrm>
            <a:off x="4788024" y="2290296"/>
            <a:ext cx="3957167" cy="2808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513" y="1484784"/>
            <a:ext cx="2035113" cy="695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1561" y="5169966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tumor:    1 x 22 </a:t>
            </a:r>
            <a:r>
              <a:rPr lang="en-US" dirty="0" err="1"/>
              <a:t>Gy</a:t>
            </a:r>
            <a:endParaRPr lang="en-US" dirty="0"/>
          </a:p>
          <a:p>
            <a:r>
              <a:rPr lang="en-US" dirty="0"/>
              <a:t>2 tumors:  1 x 21 </a:t>
            </a:r>
            <a:r>
              <a:rPr lang="en-US" dirty="0" err="1"/>
              <a:t>Gy</a:t>
            </a:r>
            <a:endParaRPr lang="en-US" dirty="0"/>
          </a:p>
          <a:p>
            <a:r>
              <a:rPr lang="en-US" dirty="0"/>
              <a:t>2 tumors:  3 x 9  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42471" y="5446965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tumors:    1 x 24 </a:t>
            </a:r>
            <a:r>
              <a:rPr lang="en-US" dirty="0" err="1"/>
              <a:t>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58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776412"/>
            <a:ext cx="6350000" cy="4165600"/>
          </a:xfrm>
        </p:spPr>
      </p:pic>
      <p:sp>
        <p:nvSpPr>
          <p:cNvPr id="5" name="Oval 4"/>
          <p:cNvSpPr/>
          <p:nvPr/>
        </p:nvSpPr>
        <p:spPr>
          <a:xfrm>
            <a:off x="4788024" y="2953544"/>
            <a:ext cx="1944216" cy="3600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3779912" y="3133564"/>
            <a:ext cx="1008112" cy="18002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2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Heart Dose Volume Histogram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6629259"/>
              </p:ext>
            </p:extLst>
          </p:nvPr>
        </p:nvGraphicFramePr>
        <p:xfrm>
          <a:off x="251520" y="1772816"/>
          <a:ext cx="7997226" cy="3998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" name="Graph" r:id="rId3" imgW="2879640" imgH="1439640" progId="Origin50.Graph">
                  <p:embed/>
                </p:oleObj>
              </mc:Choice>
              <mc:Fallback>
                <p:oleObj name="Graph" r:id="rId3" imgW="2879640" imgH="1439640" progId="Origin50.Graph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1772816"/>
                        <a:ext cx="7997226" cy="3998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98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Cohort 1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Cohort 2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u="sng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54704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Conclusions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PT delivers the same dose to tumors as SBRT,</a:t>
            </a:r>
          </a:p>
          <a:p>
            <a:pPr marL="0" indent="0"/>
            <a:r>
              <a:rPr lang="en-US" dirty="0"/>
              <a:t>     while depositing significantly less dose to normal tissue</a:t>
            </a:r>
            <a:endParaRPr lang="sl-SI" dirty="0"/>
          </a:p>
          <a:p>
            <a:pPr marL="0" indent="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Patients with large or multiple tumors would especially benefit from PT</a:t>
            </a: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PT could deliver full ablative dose in single fraction, where SBRT could not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9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Outlook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First lung cancer patients treated with active scanning carbon-ions at NIRS, Chiba (Japan)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As part of LOEWE grant, results </a:t>
            </a:r>
            <a:r>
              <a:rPr lang="en-US" dirty="0"/>
              <a:t>from </a:t>
            </a:r>
            <a:r>
              <a:rPr lang="sl-SI" dirty="0"/>
              <a:t>this study </a:t>
            </a:r>
            <a:r>
              <a:rPr lang="en-US" dirty="0" smtClean="0"/>
              <a:t>will be used for actual treatment – especially the multiple target case.</a:t>
            </a:r>
          </a:p>
          <a:p>
            <a:pPr marL="0" indent="0"/>
            <a:endParaRPr lang="sl-SI" dirty="0"/>
          </a:p>
        </p:txBody>
      </p:sp>
      <p:pic>
        <p:nvPicPr>
          <p:cNvPr id="9218" name="Picture 2" descr="LOEW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933056"/>
            <a:ext cx="4194211" cy="16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31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Acknowledgments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757" y="2137956"/>
            <a:ext cx="1459829" cy="2817112"/>
          </a:xfrm>
        </p:spPr>
        <p:txBody>
          <a:bodyPr/>
          <a:lstStyle/>
          <a:p>
            <a:pPr algn="ctr"/>
            <a:r>
              <a:rPr lang="sl-SI" b="1" dirty="0"/>
              <a:t>GSI</a:t>
            </a:r>
          </a:p>
          <a:p>
            <a:r>
              <a:rPr lang="sl-SI" dirty="0"/>
              <a:t>C. Graeff</a:t>
            </a:r>
          </a:p>
          <a:p>
            <a:r>
              <a:rPr lang="sl-SI" dirty="0"/>
              <a:t>M. Durante</a:t>
            </a:r>
          </a:p>
          <a:p>
            <a:pPr marL="0" indent="0"/>
            <a:r>
              <a:rPr lang="sl-SI" dirty="0"/>
              <a:t>A. </a:t>
            </a:r>
            <a:r>
              <a:rPr lang="sl-SI" dirty="0" smtClean="0"/>
              <a:t>Eichhorn M</a:t>
            </a:r>
            <a:r>
              <a:rPr lang="sl-SI" dirty="0"/>
              <a:t>. Prall</a:t>
            </a:r>
          </a:p>
          <a:p>
            <a:pPr marL="0" indent="0"/>
            <a:r>
              <a:rPr lang="sl-SI" dirty="0"/>
              <a:t>S. Hild </a:t>
            </a:r>
          </a:p>
          <a:p>
            <a:endParaRPr lang="sl-SI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300815" y="2137956"/>
            <a:ext cx="1728192" cy="245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sl-SI" b="1" kern="0" dirty="0"/>
              <a:t>FC</a:t>
            </a:r>
            <a:endParaRPr lang="sl-SI" kern="0" dirty="0"/>
          </a:p>
          <a:p>
            <a:r>
              <a:rPr lang="sl-SI" kern="0" dirty="0"/>
              <a:t>J. Stroom</a:t>
            </a:r>
          </a:p>
          <a:p>
            <a:r>
              <a:rPr lang="sl-SI" kern="0" dirty="0"/>
              <a:t>C. Greco</a:t>
            </a:r>
          </a:p>
          <a:p>
            <a:r>
              <a:rPr lang="sl-SI" kern="0" dirty="0"/>
              <a:t>N. Pimentel</a:t>
            </a:r>
          </a:p>
          <a:p>
            <a:r>
              <a:rPr lang="sl-SI" kern="0" dirty="0"/>
              <a:t>S. Vierra</a:t>
            </a:r>
            <a:endParaRPr lang="de-DE" kern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68066" y="2137956"/>
            <a:ext cx="230677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sl-SI" b="1" kern="0" dirty="0"/>
              <a:t>UK Erlangen</a:t>
            </a:r>
          </a:p>
          <a:p>
            <a:r>
              <a:rPr lang="sl-SI" kern="0" dirty="0"/>
              <a:t>C. Bert</a:t>
            </a:r>
          </a:p>
          <a:p>
            <a:r>
              <a:rPr lang="sl-SI" kern="0" dirty="0"/>
              <a:t>T. Brandt</a:t>
            </a:r>
          </a:p>
          <a:p>
            <a:r>
              <a:rPr lang="sl-SI" kern="0" dirty="0"/>
              <a:t>J. Wölfelschneider</a:t>
            </a:r>
            <a:endParaRPr lang="de-DE" kern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088199"/>
            <a:ext cx="2016224" cy="642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5160274"/>
            <a:ext cx="2210159" cy="644990"/>
          </a:xfrm>
          <a:prstGeom prst="rect">
            <a:avLst/>
          </a:prstGeom>
        </p:spPr>
      </p:pic>
      <p:pic>
        <p:nvPicPr>
          <p:cNvPr id="1026" name="Picture 2" descr="http://www.neuroonkologie.de/files/studycenters/14-universitaetsklinikum-erlange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088266"/>
            <a:ext cx="2562598" cy="66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12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Stereotactic Body Radiation Treatment (SBRT)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High precision treatment with photons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Delivers high dose (up to 30 Gy) in few fractions (1-3)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Good results for lung cancer in early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Limited for:</a:t>
            </a:r>
          </a:p>
          <a:p>
            <a:pPr marL="881063" lvl="2" indent="-342900">
              <a:buFont typeface="Arial" panose="020B0604020202020204" pitchFamily="34" charset="0"/>
              <a:buChar char="•"/>
            </a:pPr>
            <a:r>
              <a:rPr lang="sl-SI" sz="1800" dirty="0"/>
              <a:t>Multiple tumors</a:t>
            </a:r>
          </a:p>
          <a:p>
            <a:pPr marL="881063" lvl="2" indent="-342900">
              <a:buFont typeface="Arial" panose="020B0604020202020204" pitchFamily="34" charset="0"/>
              <a:buChar char="•"/>
            </a:pPr>
            <a:r>
              <a:rPr lang="sl-SI" sz="1800" dirty="0"/>
              <a:t>Large tumors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9" descr="details  10372_with_logo_sm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4" y="2313498"/>
            <a:ext cx="4070443" cy="310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569" y="4918352"/>
            <a:ext cx="170118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84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3D Treatment Plan Example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884" y="2044509"/>
            <a:ext cx="3720133" cy="3520591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21" y="2031575"/>
            <a:ext cx="3747467" cy="3546458"/>
          </a:xfrm>
        </p:spPr>
      </p:pic>
    </p:spTree>
    <p:extLst>
      <p:ext uri="{BB962C8B-B14F-4D97-AF65-F5344CB8AC3E}">
        <p14:creationId xmlns:p14="http://schemas.microsoft.com/office/powerpoint/2010/main" val="110142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3D Treatment Plan Example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818" y="2195995"/>
            <a:ext cx="3340265" cy="321761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51" y="2184174"/>
            <a:ext cx="3364807" cy="3241260"/>
          </a:xfrm>
        </p:spPr>
      </p:pic>
      <p:sp>
        <p:nvSpPr>
          <p:cNvPr id="5" name="TextBox 4"/>
          <p:cNvSpPr txBox="1"/>
          <p:nvPr/>
        </p:nvSpPr>
        <p:spPr>
          <a:xfrm>
            <a:off x="1707170" y="162880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SBRT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82866" y="162880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/>
              <a:t>12</a:t>
            </a:r>
            <a:r>
              <a:rPr lang="en-US" dirty="0"/>
              <a:t>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5517232"/>
            <a:ext cx="2124182" cy="67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8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Therapy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Advantageous dose profile for radiotherapy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Bragg peak depends on particle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or small dose tail after the Bragg peak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Currently, mostly static targets are treated (head &amp; neck, prostate)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 descr="http://www.bestcyclotron.com/particletherapy/images/particle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3"/>
          <a:stretch/>
        </p:blipFill>
        <p:spPr bwMode="auto">
          <a:xfrm>
            <a:off x="4572000" y="2420888"/>
            <a:ext cx="4365535" cy="269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48264" y="5157192"/>
            <a:ext cx="1700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1400" dirty="0"/>
              <a:t>Source:NIRS,2016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55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</a:t>
            </a:r>
            <a:r>
              <a:rPr lang="sl-SI" dirty="0"/>
              <a:t>E</a:t>
            </a:r>
            <a:r>
              <a:rPr lang="en-US" dirty="0" err="1"/>
              <a:t>ffects</a:t>
            </a:r>
            <a:r>
              <a:rPr lang="sl-SI" dirty="0"/>
              <a:t> in Particle Therapy</a:t>
            </a:r>
            <a:endParaRPr lang="en-US" dirty="0"/>
          </a:p>
        </p:txBody>
      </p:sp>
      <p:pic>
        <p:nvPicPr>
          <p:cNvPr id="4" name="PhasesInterplay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6016" y="2272077"/>
            <a:ext cx="3400037" cy="2637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7962" y="2039362"/>
            <a:ext cx="2764297" cy="3102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Rechteck 2"/>
          <p:cNvSpPr/>
          <p:nvPr/>
        </p:nvSpPr>
        <p:spPr>
          <a:xfrm>
            <a:off x="1314605" y="5146299"/>
            <a:ext cx="2375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 err="1"/>
              <a:t>Courtesy</a:t>
            </a:r>
            <a:r>
              <a:rPr lang="it-IT" sz="1600" dirty="0"/>
              <a:t> M. </a:t>
            </a:r>
            <a:r>
              <a:rPr lang="it-IT" sz="1600" dirty="0" err="1"/>
              <a:t>Söhn</a:t>
            </a:r>
            <a:r>
              <a:rPr lang="it-IT" sz="1600" dirty="0"/>
              <a:t>, LMU</a:t>
            </a:r>
          </a:p>
        </p:txBody>
      </p:sp>
      <p:sp>
        <p:nvSpPr>
          <p:cNvPr id="7" name="Rechteck 2"/>
          <p:cNvSpPr/>
          <p:nvPr/>
        </p:nvSpPr>
        <p:spPr>
          <a:xfrm>
            <a:off x="5796136" y="5146299"/>
            <a:ext cx="23642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 err="1"/>
              <a:t>Courtesy</a:t>
            </a:r>
            <a:r>
              <a:rPr lang="it-IT" sz="1600" dirty="0"/>
              <a:t> C. Graeff, GSI</a:t>
            </a:r>
          </a:p>
        </p:txBody>
      </p:sp>
    </p:spTree>
    <p:extLst>
      <p:ext uri="{BB962C8B-B14F-4D97-AF65-F5344CB8AC3E}">
        <p14:creationId xmlns:p14="http://schemas.microsoft.com/office/powerpoint/2010/main" val="65607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 Silico </a:t>
            </a:r>
            <a:r>
              <a:rPr lang="en-US" dirty="0"/>
              <a:t>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620000"/>
            <a:ext cx="6876295" cy="4479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Comparison of </a:t>
            </a:r>
            <a:r>
              <a:rPr lang="sl-SI" dirty="0"/>
              <a:t>lung cancer treatment simulations between </a:t>
            </a:r>
            <a:r>
              <a:rPr lang="sl-SI" b="1" dirty="0"/>
              <a:t>SBRT</a:t>
            </a:r>
            <a:r>
              <a:rPr lang="sl-SI" dirty="0"/>
              <a:t> and active scanning carbon-ions (</a:t>
            </a:r>
            <a:r>
              <a:rPr lang="sl-SI" b="1" dirty="0"/>
              <a:t>PT</a:t>
            </a:r>
            <a:r>
              <a:rPr lang="sl-SI" dirty="0" smtClean="0"/>
              <a:t>)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23 lung cancer patients were actually treated with </a:t>
            </a:r>
            <a:r>
              <a:rPr lang="en-US" dirty="0" smtClean="0"/>
              <a:t>SBRT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Comparison: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Dose to the tumor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Dose to critical organs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Dose escalation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10" y="3429000"/>
            <a:ext cx="3778290" cy="2835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184" y="5636120"/>
            <a:ext cx="2103216" cy="61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TU_Präsentation_2010</Template>
  <TotalTime>0</TotalTime>
  <Words>901</Words>
  <Application>Microsoft Office PowerPoint</Application>
  <PresentationFormat>On-screen Show (4:3)</PresentationFormat>
  <Paragraphs>198</Paragraphs>
  <Slides>34</Slides>
  <Notes>11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Präsentationsvorlage_BWL9</vt:lpstr>
      <vt:lpstr>Graph</vt:lpstr>
      <vt:lpstr>In Silico Comparison of Photons versus Carbon Ions in Single Fraction Therapy of Lung Cancer</vt:lpstr>
      <vt:lpstr>Outline</vt:lpstr>
      <vt:lpstr>Introduction</vt:lpstr>
      <vt:lpstr>Stereotactic Body Radiation Treatment (SBRT)</vt:lpstr>
      <vt:lpstr>3D Treatment Plan Example</vt:lpstr>
      <vt:lpstr>3D Treatment Plan Example</vt:lpstr>
      <vt:lpstr>Particle Therapy</vt:lpstr>
      <vt:lpstr>Motion Effects in Particle Therapy</vt:lpstr>
      <vt:lpstr>In Silico Study</vt:lpstr>
      <vt:lpstr>Outline</vt:lpstr>
      <vt:lpstr>Patient Data</vt:lpstr>
      <vt:lpstr>PT Treatment planning</vt:lpstr>
      <vt:lpstr>Treatment Plan Examples</vt:lpstr>
      <vt:lpstr>Treatment Plan Examples</vt:lpstr>
      <vt:lpstr>Results – Dose to Tumors</vt:lpstr>
      <vt:lpstr>Results – Dose to Tumors</vt:lpstr>
      <vt:lpstr>Results – Dose to Tumors</vt:lpstr>
      <vt:lpstr>Results - Dose to Critical Organs</vt:lpstr>
      <vt:lpstr>Average Heart V5</vt:lpstr>
      <vt:lpstr>Dose to the Heart</vt:lpstr>
      <vt:lpstr>Outline</vt:lpstr>
      <vt:lpstr>Patient Data</vt:lpstr>
      <vt:lpstr>Intensity Modulated Particle Therapy Optimization for Multiple Targets</vt:lpstr>
      <vt:lpstr>PT Treatment planning</vt:lpstr>
      <vt:lpstr>Treatment Plan Examples</vt:lpstr>
      <vt:lpstr>Treatment Plan Examples</vt:lpstr>
      <vt:lpstr>Results – Dose to Critical Organs</vt:lpstr>
      <vt:lpstr>Average Heart V5</vt:lpstr>
      <vt:lpstr>Results – Dose Escalation</vt:lpstr>
      <vt:lpstr>Heart Dose Volume Histogram</vt:lpstr>
      <vt:lpstr>Outline</vt:lpstr>
      <vt:lpstr>Conclusions</vt:lpstr>
      <vt:lpstr>Outlook</vt:lpstr>
      <vt:lpstr>Acknowledgments</vt:lpstr>
    </vt:vector>
  </TitlesOfParts>
  <Company>GSI Helmholzzentrum für Schwerionenforschung mbH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Kristjan Anderle</dc:creator>
  <cp:lastModifiedBy>Kristjan Anderle</cp:lastModifiedBy>
  <cp:revision>249</cp:revision>
  <dcterms:created xsi:type="dcterms:W3CDTF">2013-05-10T13:39:42Z</dcterms:created>
  <dcterms:modified xsi:type="dcterms:W3CDTF">2016-06-28T11:38:53Z</dcterms:modified>
</cp:coreProperties>
</file>